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CC3E-847C-454F-AFC9-BD7856081D3F}"/>
              </a:ext>
            </a:extLst>
          </p:cNvPr>
          <p:cNvSpPr>
            <a:spLocks noGrp="1"/>
          </p:cNvSpPr>
          <p:nvPr>
            <p:ph type="ctrTitle"/>
          </p:nvPr>
        </p:nvSpPr>
        <p:spPr/>
        <p:txBody>
          <a:bodyPr/>
          <a:lstStyle/>
          <a:p>
            <a:r>
              <a:rPr lang="en-GB" b="0" i="0">
                <a:solidFill>
                  <a:srgbClr val="212529"/>
                </a:solidFill>
                <a:effectLst/>
                <a:latin typeface="-apple-system"/>
              </a:rPr>
              <a:t>Capitalism, Modernism and Postmodernism</a:t>
            </a:r>
            <a:br>
              <a:rPr lang="en-GB" b="0" i="0">
                <a:solidFill>
                  <a:srgbClr val="212529"/>
                </a:solidFill>
                <a:effectLst/>
                <a:latin typeface="-apple-system"/>
              </a:rPr>
            </a:br>
            <a:r>
              <a:rPr lang="en-GB" b="0" i="0">
                <a:solidFill>
                  <a:srgbClr val="212529"/>
                </a:solidFill>
                <a:effectLst/>
                <a:latin typeface="-apple-system"/>
              </a:rPr>
              <a:t>by Terry Eagleton</a:t>
            </a:r>
            <a:endParaRPr lang="en-US"/>
          </a:p>
        </p:txBody>
      </p:sp>
      <p:sp>
        <p:nvSpPr>
          <p:cNvPr id="3" name="Subtitle 2">
            <a:extLst>
              <a:ext uri="{FF2B5EF4-FFF2-40B4-BE49-F238E27FC236}">
                <a16:creationId xmlns:a16="http://schemas.microsoft.com/office/drawing/2014/main" id="{DDAD6530-C11E-D849-9DEA-C3F29373C264}"/>
              </a:ext>
            </a:extLst>
          </p:cNvPr>
          <p:cNvSpPr>
            <a:spLocks noGrp="1"/>
          </p:cNvSpPr>
          <p:nvPr>
            <p:ph type="subTitle" idx="1"/>
          </p:nvPr>
        </p:nvSpPr>
        <p:spPr/>
        <p:txBody>
          <a:bodyPr/>
          <a:lstStyle/>
          <a:p>
            <a:r>
              <a:rPr lang="en-GB"/>
              <a:t>MA  IV SEM PAPER X III</a:t>
            </a:r>
          </a:p>
          <a:p>
            <a:r>
              <a:rPr lang="en-GB"/>
              <a:t>DEPARTMENT OF ENGLISH GOVT COLLEGE PAONTA SAHIB </a:t>
            </a:r>
            <a:endParaRPr lang="en-US"/>
          </a:p>
        </p:txBody>
      </p:sp>
    </p:spTree>
    <p:extLst>
      <p:ext uri="{BB962C8B-B14F-4D97-AF65-F5344CB8AC3E}">
        <p14:creationId xmlns:p14="http://schemas.microsoft.com/office/powerpoint/2010/main" val="33720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23CA-171A-374E-9F98-08E466BF30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E0009F-A44B-FD40-A00E-8BF6EEAC78B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31DB3F1-8C35-9D41-B427-54FA4CF846F3}"/>
              </a:ext>
            </a:extLst>
          </p:cNvPr>
          <p:cNvSpPr txBox="1"/>
          <p:nvPr/>
        </p:nvSpPr>
        <p:spPr>
          <a:xfrm>
            <a:off x="3042047" y="2551837"/>
            <a:ext cx="6107906" cy="1754326"/>
          </a:xfrm>
          <a:prstGeom prst="rect">
            <a:avLst/>
          </a:prstGeom>
          <a:noFill/>
        </p:spPr>
        <p:txBody>
          <a:bodyPr wrap="square">
            <a:spAutoFit/>
          </a:bodyPr>
          <a:lstStyle/>
          <a:p>
            <a:r>
              <a:rPr lang="en-GB" b="0" i="0">
                <a:solidFill>
                  <a:srgbClr val="212529"/>
                </a:solidFill>
                <a:effectLst/>
                <a:latin typeface="-apple-system"/>
              </a:rPr>
              <a:t>Eagelton’s essay, </a:t>
            </a:r>
            <a:r>
              <a:rPr lang="en-GB" b="0" i="1">
                <a:solidFill>
                  <a:srgbClr val="212529"/>
                </a:solidFill>
                <a:effectLst/>
                <a:latin typeface="-apple-system"/>
              </a:rPr>
              <a:t>Capitalism, Modernism and Postmodernism</a:t>
            </a:r>
            <a:r>
              <a:rPr lang="en-GB" b="0" i="0">
                <a:solidFill>
                  <a:srgbClr val="212529"/>
                </a:solidFill>
                <a:effectLst/>
                <a:latin typeface="-apple-system"/>
              </a:rPr>
              <a:t>, was first published in the </a:t>
            </a:r>
            <a:r>
              <a:rPr lang="en-GB" b="0" i="1">
                <a:solidFill>
                  <a:srgbClr val="212529"/>
                </a:solidFill>
                <a:effectLst/>
                <a:latin typeface="-apple-system"/>
              </a:rPr>
              <a:t>New Left Review</a:t>
            </a:r>
            <a:r>
              <a:rPr lang="en-GB" b="0" i="0">
                <a:solidFill>
                  <a:srgbClr val="212529"/>
                </a:solidFill>
                <a:effectLst/>
                <a:latin typeface="-apple-system"/>
              </a:rPr>
              <a:t> in 1983 in which his post Marxist analysis of literature is exposed. He accounts for capitalism influence on art and its role. The capitalist and late capitalist areas have seen two new forms of literature appear: modern and postmodern. </a:t>
            </a:r>
            <a:endParaRPr lang="en-US"/>
          </a:p>
        </p:txBody>
      </p:sp>
    </p:spTree>
    <p:extLst>
      <p:ext uri="{BB962C8B-B14F-4D97-AF65-F5344CB8AC3E}">
        <p14:creationId xmlns:p14="http://schemas.microsoft.com/office/powerpoint/2010/main" val="4099159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EB85D-3F36-D847-93C5-B287A3011A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1F24E7-3453-5C4F-A1F5-95B1F1104012}"/>
              </a:ext>
            </a:extLst>
          </p:cNvPr>
          <p:cNvSpPr>
            <a:spLocks noGrp="1"/>
          </p:cNvSpPr>
          <p:nvPr>
            <p:ph idx="1"/>
          </p:nvPr>
        </p:nvSpPr>
        <p:spPr/>
        <p:txBody>
          <a:bodyPr/>
          <a:lstStyle/>
          <a:p>
            <a:r>
              <a:rPr lang="en-GB" b="0" i="0">
                <a:solidFill>
                  <a:srgbClr val="212529"/>
                </a:solidFill>
                <a:effectLst/>
                <a:latin typeface="-apple-system"/>
              </a:rPr>
              <a:t>Art and literature have been influenced by some characteristics of late capitalism, such as virtual reality based on mass consumerism. Our society focuses on commodities sold to and ideologically integrated by the consumer: “The commodity is less an image in the sense of a “reflection” than an image of itself, its entire material being devoted to its own self-presentation</a:t>
            </a:r>
            <a:endParaRPr lang="en-US"/>
          </a:p>
        </p:txBody>
      </p:sp>
    </p:spTree>
    <p:extLst>
      <p:ext uri="{BB962C8B-B14F-4D97-AF65-F5344CB8AC3E}">
        <p14:creationId xmlns:p14="http://schemas.microsoft.com/office/powerpoint/2010/main" val="2735984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8DB5-7E1C-D94B-AA9C-09DFB28A2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BE306A-B874-624C-88D3-39026FD3A384}"/>
              </a:ext>
            </a:extLst>
          </p:cNvPr>
          <p:cNvSpPr>
            <a:spLocks noGrp="1"/>
          </p:cNvSpPr>
          <p:nvPr>
            <p:ph idx="1"/>
          </p:nvPr>
        </p:nvSpPr>
        <p:spPr/>
        <p:txBody>
          <a:bodyPr/>
          <a:lstStyle/>
          <a:p>
            <a:r>
              <a:rPr lang="en-GB" b="0" i="0">
                <a:solidFill>
                  <a:srgbClr val="212529"/>
                </a:solidFill>
                <a:effectLst/>
                <a:latin typeface="-apple-system"/>
              </a:rPr>
              <a:t>Art and literature have been influenced by some characteristics of late capitalism, such as virtual reality based on mass consumerism. Our society focuses on commodities sold to and ideologically integrated by the consumer: “The commodity is less an image in the sense of a “reflection” than an image of itself, its entire material being devoted to its own self-presentation</a:t>
            </a:r>
            <a:endParaRPr lang="en-US"/>
          </a:p>
        </p:txBody>
      </p:sp>
    </p:spTree>
    <p:extLst>
      <p:ext uri="{BB962C8B-B14F-4D97-AF65-F5344CB8AC3E}">
        <p14:creationId xmlns:p14="http://schemas.microsoft.com/office/powerpoint/2010/main" val="2733730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5A7C-E504-7D45-85BD-56456F73013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76B19C-D076-F942-B23C-004657DDB83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AE25994-5354-C84F-8AB1-2636EC17DDEF}"/>
              </a:ext>
            </a:extLst>
          </p:cNvPr>
          <p:cNvSpPr txBox="1"/>
          <p:nvPr/>
        </p:nvSpPr>
        <p:spPr>
          <a:xfrm>
            <a:off x="3042047" y="2828835"/>
            <a:ext cx="6107906" cy="1200329"/>
          </a:xfrm>
          <a:prstGeom prst="rect">
            <a:avLst/>
          </a:prstGeom>
          <a:noFill/>
        </p:spPr>
        <p:txBody>
          <a:bodyPr wrap="square">
            <a:spAutoFit/>
          </a:bodyPr>
          <a:lstStyle/>
          <a:p>
            <a:r>
              <a:rPr lang="en-GB" b="0" i="0">
                <a:solidFill>
                  <a:srgbClr val="212529"/>
                </a:solidFill>
                <a:effectLst/>
                <a:latin typeface="-apple-system"/>
              </a:rPr>
              <a:t>Postmodernism appears as a more cynical genre. Some of its features are the blurring of boundaries, pastiche and grotesque. It does not attempt to represent the world, since it is virtual, and would thus fail to describe it. </a:t>
            </a:r>
            <a:endParaRPr lang="en-US"/>
          </a:p>
        </p:txBody>
      </p:sp>
    </p:spTree>
    <p:extLst>
      <p:ext uri="{BB962C8B-B14F-4D97-AF65-F5344CB8AC3E}">
        <p14:creationId xmlns:p14="http://schemas.microsoft.com/office/powerpoint/2010/main" val="359792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A8A6C-3DD2-C740-A16E-E6C01B2B8C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905304-3204-5245-B22F-E4C68BF5B09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22CABC7-B9E8-254A-A20B-E71428EC8BF3}"/>
              </a:ext>
            </a:extLst>
          </p:cNvPr>
          <p:cNvSpPr txBox="1"/>
          <p:nvPr/>
        </p:nvSpPr>
        <p:spPr>
          <a:xfrm>
            <a:off x="3042047" y="2413337"/>
            <a:ext cx="6107906" cy="2031325"/>
          </a:xfrm>
          <a:prstGeom prst="rect">
            <a:avLst/>
          </a:prstGeom>
          <a:noFill/>
        </p:spPr>
        <p:txBody>
          <a:bodyPr wrap="square">
            <a:spAutoFit/>
          </a:bodyPr>
          <a:lstStyle/>
          <a:p>
            <a:r>
              <a:rPr lang="en-GB" b="0" i="0">
                <a:solidFill>
                  <a:srgbClr val="212529"/>
                </a:solidFill>
                <a:effectLst/>
                <a:latin typeface="-apple-system"/>
              </a:rPr>
              <a:t>Eagleton also suggests that postmodersism aims at parodying the commodity production, without adding any meaning in it; if meaning was added in the pastiche, making it parody, it would serve to alienate the self from reality, and according to postmodern thought, there is no reality it can be alienated from. All these features aim at empting the social content of art.</a:t>
            </a:r>
            <a:endParaRPr lang="en-US"/>
          </a:p>
        </p:txBody>
      </p:sp>
    </p:spTree>
    <p:extLst>
      <p:ext uri="{BB962C8B-B14F-4D97-AF65-F5344CB8AC3E}">
        <p14:creationId xmlns:p14="http://schemas.microsoft.com/office/powerpoint/2010/main" val="344219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B5C04-1424-7947-B5B8-C9C878B591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B05912-92E7-494C-B4EE-01A05A1DADD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2F41834-C677-2D41-BC86-2B24C1A296CE}"/>
              </a:ext>
            </a:extLst>
          </p:cNvPr>
          <p:cNvSpPr txBox="1"/>
          <p:nvPr/>
        </p:nvSpPr>
        <p:spPr>
          <a:xfrm>
            <a:off x="3042047" y="2136338"/>
            <a:ext cx="6107906" cy="2585323"/>
          </a:xfrm>
          <a:prstGeom prst="rect">
            <a:avLst/>
          </a:prstGeom>
          <a:noFill/>
        </p:spPr>
        <p:txBody>
          <a:bodyPr wrap="square">
            <a:spAutoFit/>
          </a:bodyPr>
          <a:lstStyle/>
          <a:p>
            <a:r>
              <a:rPr lang="en-GB" b="0" i="0">
                <a:solidFill>
                  <a:srgbClr val="212529"/>
                </a:solidFill>
                <a:effectLst/>
                <a:latin typeface="-apple-system"/>
              </a:rPr>
              <a:t>Eagleton assessed the features of literature genres characteristic of capitalist stages, in order to draw a critical and theoretical approach of literature. He seems to focus on its ideological role, which is, more than its representational value, its only role left. Modernism deconstructs the “unified subject of bourgeois humanism, draws upon key negative aspects of the actual experience of such subject in late bourgeois society, which often enough does not at all correspond to the official ideological version</a:t>
            </a:r>
            <a:endParaRPr lang="en-US"/>
          </a:p>
        </p:txBody>
      </p:sp>
    </p:spTree>
    <p:extLst>
      <p:ext uri="{BB962C8B-B14F-4D97-AF65-F5344CB8AC3E}">
        <p14:creationId xmlns:p14="http://schemas.microsoft.com/office/powerpoint/2010/main" val="12603834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Capitalism, Modernism and Postmodernism by Terry Eagleton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Capitalism, Modernism and Postmodernism by Terry Eagleton</dc:title>
  <dc:creator>Unknown User</dc:creator>
  <cp:lastModifiedBy>Unknown User</cp:lastModifiedBy>
  <cp:revision>1</cp:revision>
  <dcterms:created xsi:type="dcterms:W3CDTF">2022-07-27T13:51:31Z</dcterms:created>
  <dcterms:modified xsi:type="dcterms:W3CDTF">2022-07-27T14:10:53Z</dcterms:modified>
</cp:coreProperties>
</file>